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39" d="100"/>
          <a:sy n="139" d="100"/>
        </p:scale>
        <p:origin x="7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8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60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一張含有 文字 的圖片&#10;&#10;自動產生的描述">
            <a:extLst>
              <a:ext uri="{FF2B5EF4-FFF2-40B4-BE49-F238E27FC236}">
                <a16:creationId xmlns:a16="http://schemas.microsoft.com/office/drawing/2014/main" id="{9A7D3C2C-0ADA-9B4F-AAC2-B2AB75DD344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255"/>
            <a:ext cx="9144000" cy="514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17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5E5C9CA7-908E-B142-87E3-0989414ED9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255"/>
            <a:ext cx="9144000" cy="5140990"/>
          </a:xfrm>
          <a:prstGeom prst="rect">
            <a:avLst/>
          </a:prstGeom>
        </p:spPr>
      </p:pic>
      <p:sp>
        <p:nvSpPr>
          <p:cNvPr id="9" name="日期版面配置區 3">
            <a:extLst>
              <a:ext uri="{FF2B5EF4-FFF2-40B4-BE49-F238E27FC236}">
                <a16:creationId xmlns:a16="http://schemas.microsoft.com/office/drawing/2014/main" id="{CD307D1F-8916-F649-85CF-8B5E97763E80}"/>
              </a:ext>
            </a:extLst>
          </p:cNvPr>
          <p:cNvSpPr txBox="1">
            <a:spLocks/>
          </p:cNvSpPr>
          <p:nvPr userDrawn="1"/>
        </p:nvSpPr>
        <p:spPr>
          <a:xfrm>
            <a:off x="342900" y="4867608"/>
            <a:ext cx="2288788" cy="2746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" altLang="zh-TW" sz="1050" b="0" i="0" u="none" strike="noStrike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2022 VLSI-TSA and VLSI-DAT</a:t>
            </a:r>
            <a:endParaRPr kumimoji="1" lang="zh-TW" alt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投影片編號版面配置區 5">
            <a:extLst>
              <a:ext uri="{FF2B5EF4-FFF2-40B4-BE49-F238E27FC236}">
                <a16:creationId xmlns:a16="http://schemas.microsoft.com/office/drawing/2014/main" id="{1C58A286-53C3-2E4D-A382-F76A6D96DBFB}"/>
              </a:ext>
            </a:extLst>
          </p:cNvPr>
          <p:cNvSpPr txBox="1">
            <a:spLocks/>
          </p:cNvSpPr>
          <p:nvPr userDrawn="1"/>
        </p:nvSpPr>
        <p:spPr>
          <a:xfrm>
            <a:off x="6610350" y="4733812"/>
            <a:ext cx="2057400" cy="2746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1C6A6A8-F942-BA4B-AE71-91B9516EA109}" type="slidenum">
              <a:rPr kumimoji="1" lang="zh-TW" altLang="en-US" sz="1200" smtClean="0">
                <a:solidFill>
                  <a:schemeClr val="bg2">
                    <a:lumMod val="75000"/>
                  </a:schemeClr>
                </a:solidFill>
              </a:rPr>
              <a:pPr algn="r"/>
              <a:t>‹#›</a:t>
            </a:fld>
            <a:endParaRPr kumimoji="1" lang="zh-TW" altLang="en-US" sz="12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13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ing.vmi.tw/dat" TargetMode="External"/><Relationship Id="rId2" Type="http://schemas.openxmlformats.org/officeDocument/2006/relationships/hyperlink" Target="https://meeting.vmi.tw/ts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6640E752-02AB-7E4D-993B-4C603CB9B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70" y="2143404"/>
            <a:ext cx="8654874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en-US" altLang="zh-TW" sz="36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Tips for Virtual Networking Platform </a:t>
            </a:r>
            <a:endParaRPr lang="en-US" altLang="zh-TW" sz="3600" b="1" dirty="0" smtClean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zh-TW" sz="3600" b="1" dirty="0" smtClean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of 2022 VLSI-TSA </a:t>
            </a:r>
            <a:r>
              <a:rPr lang="en-US" altLang="zh-TW" sz="36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and VLSI-DAT Symposia</a:t>
            </a:r>
            <a:endParaRPr lang="zh-TW" altLang="en-US" sz="3600" b="1" dirty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983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>
            <a:extLst>
              <a:ext uri="{FF2B5EF4-FFF2-40B4-BE49-F238E27FC236}">
                <a16:creationId xmlns:a16="http://schemas.microsoft.com/office/drawing/2014/main" id="{A90D81B1-CC30-D64B-A1A5-5216AEE78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2" y="333375"/>
            <a:ext cx="61565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lang="en-US" altLang="zh-TW" sz="3200" b="1" kern="0" dirty="0">
                <a:solidFill>
                  <a:schemeClr val="accent5">
                    <a:lumMod val="50000"/>
                  </a:schemeClr>
                </a:solidFill>
              </a:rPr>
              <a:t>Virtual Networking Platform</a:t>
            </a:r>
            <a:endParaRPr lang="zh-TW" altLang="en-US" sz="3200" b="1" kern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E2A3510B-89D5-2D45-9216-F7F46B97F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2" y="1268413"/>
            <a:ext cx="7704137" cy="319458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</a:t>
            </a:r>
            <a:r>
              <a:rPr lang="en-US" altLang="zh-TW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Virtual Networking Platform:</a:t>
            </a:r>
          </a:p>
          <a:p>
            <a:pPr marL="0" indent="0">
              <a:buNone/>
              <a:defRPr/>
            </a:pPr>
            <a:endParaRPr lang="en-US" altLang="zh-TW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altLang="zh-TW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TSA: </a:t>
            </a:r>
            <a:r>
              <a:rPr lang="en-US" altLang="zh-TW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US" altLang="zh-TW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meeting.vmi.tw/tsa</a:t>
            </a:r>
            <a:endParaRPr lang="en-US" altLang="zh-TW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charset="2"/>
              <a:buChar char="l"/>
              <a:defRPr/>
            </a:pPr>
            <a:endParaRPr lang="en-US" altLang="zh-TW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altLang="zh-TW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DAT: </a:t>
            </a:r>
            <a:r>
              <a:rPr lang="en-US" altLang="zh-TW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altLang="zh-TW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meeting.vmi.tw/dat</a:t>
            </a:r>
            <a:endParaRPr lang="en-US" altLang="zh-TW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charset="2"/>
              <a:buChar char="l"/>
              <a:defRPr/>
            </a:pPr>
            <a:endParaRPr lang="en-US" altLang="zh-TW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zh-TW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US" altLang="zh-TW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in with your email and registration </a:t>
            </a:r>
            <a:r>
              <a:rPr lang="en-US" altLang="zh-TW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</a:t>
            </a:r>
          </a:p>
          <a:p>
            <a:pPr marL="0" indent="0">
              <a:buNone/>
              <a:defRPr/>
            </a:pPr>
            <a:r>
              <a:rPr lang="en-US" altLang="zh-TW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(</a:t>
            </a:r>
            <a:r>
              <a:rPr lang="en-US" altLang="zh-TW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as in the registration notice letter).</a:t>
            </a:r>
          </a:p>
        </p:txBody>
      </p:sp>
    </p:spTree>
    <p:extLst>
      <p:ext uri="{BB962C8B-B14F-4D97-AF65-F5344CB8AC3E}">
        <p14:creationId xmlns:p14="http://schemas.microsoft.com/office/powerpoint/2010/main" val="228888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5">
            <a:extLst>
              <a:ext uri="{FF2B5EF4-FFF2-40B4-BE49-F238E27FC236}">
                <a16:creationId xmlns:a16="http://schemas.microsoft.com/office/drawing/2014/main" id="{2B1F8C97-D82F-6643-A928-6B954AE64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745" y="105912"/>
            <a:ext cx="845768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zh-TW" sz="32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Virtual Networking Platform Instructions</a:t>
            </a:r>
          </a:p>
        </p:txBody>
      </p:sp>
      <p:sp>
        <p:nvSpPr>
          <p:cNvPr id="4" name="矩形 3"/>
          <p:cNvSpPr/>
          <p:nvPr/>
        </p:nvSpPr>
        <p:spPr>
          <a:xfrm>
            <a:off x="344746" y="642242"/>
            <a:ext cx="861153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en-US" altLang="zh-TW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This virtual networking platform will open </a:t>
            </a:r>
            <a:r>
              <a:rPr lang="en-US" altLang="zh-TW" sz="1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April 18 to April 30, 2022</a:t>
            </a:r>
            <a:r>
              <a:rPr lang="en-US" altLang="zh-TW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All schedule </a:t>
            </a:r>
            <a:r>
              <a:rPr lang="en-US" altLang="zh-TW" sz="1300" b="1" dirty="0">
                <a:latin typeface="Arial" panose="020B0604020202020204" pitchFamily="34" charset="0"/>
                <a:cs typeface="Arial" panose="020B0604020202020204" pitchFamily="34" charset="0"/>
              </a:rPr>
              <a:t>is in </a:t>
            </a:r>
            <a:r>
              <a:rPr lang="en-US" altLang="zh-TW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Taipei Time (GMT+8).</a:t>
            </a:r>
          </a:p>
          <a:p>
            <a:pPr marL="285750" indent="-285750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en-US" altLang="zh-TW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Live Sessions:</a:t>
            </a:r>
            <a:endParaRPr lang="en-US" altLang="zh-TW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ts val="1500"/>
              </a:lnSpc>
              <a:buAutoNum type="arabicParenR"/>
            </a:pP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event page allows participants to view the following sessions </a:t>
            </a:r>
            <a:r>
              <a:rPr lang="en-US" altLang="zh-TW" sz="1300" i="1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online. </a:t>
            </a:r>
            <a:r>
              <a:rPr lang="en-US" altLang="zh-TW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“     ” to navigate the live sessions</a:t>
            </a: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ts val="1500"/>
              </a:lnSpc>
            </a:pP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-    Joint Opening</a:t>
            </a:r>
            <a:r>
              <a:rPr lang="zh-TW" altLang="en-US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zh-TW" altLang="en-US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 Ceremony</a:t>
            </a:r>
          </a:p>
          <a:p>
            <a:pPr>
              <a:lnSpc>
                <a:spcPts val="1500"/>
              </a:lnSpc>
            </a:pP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-    Joint Plenary sessions (J1, J3, J6)</a:t>
            </a:r>
          </a:p>
          <a:p>
            <a:pPr>
              <a:lnSpc>
                <a:spcPts val="1500"/>
              </a:lnSpc>
            </a:pP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-    Joint Special Sessions (J2, J5)</a:t>
            </a:r>
          </a:p>
          <a:p>
            <a:pPr>
              <a:lnSpc>
                <a:spcPts val="1500"/>
              </a:lnSpc>
            </a:pP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-    Joint </a:t>
            </a:r>
            <a:r>
              <a:rPr lang="en-US" altLang="zh-TW" sz="13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Luncheon Keynote (</a:t>
            </a: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J4)</a:t>
            </a:r>
          </a:p>
          <a:p>
            <a:pPr>
              <a:lnSpc>
                <a:spcPts val="1500"/>
              </a:lnSpc>
            </a:pP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   Participants </a:t>
            </a:r>
            <a:r>
              <a:rPr lang="en-US" altLang="zh-TW" sz="13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attend the symposia virtually can post questions through Microsoft Teams chatroom </a:t>
            </a: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</a:p>
          <a:p>
            <a:pPr>
              <a:lnSpc>
                <a:spcPts val="1500"/>
              </a:lnSpc>
            </a:pPr>
            <a:r>
              <a:rPr lang="en-US" altLang="zh-TW" sz="13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live </a:t>
            </a:r>
            <a:r>
              <a:rPr lang="en-US" altLang="zh-TW" sz="13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Q&amp;A</a:t>
            </a: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000"/>
              </a:lnSpc>
            </a:pPr>
            <a:endParaRPr lang="en-US" altLang="zh-TW" sz="1300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en-US" altLang="zh-TW" sz="13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Chat Room</a:t>
            </a:r>
            <a:r>
              <a:rPr lang="en-US" altLang="zh-TW" sz="1300" b="1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zh-TW" sz="1300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The </a:t>
            </a:r>
            <a:r>
              <a:rPr lang="en-US" altLang="zh-TW" sz="13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 Room </a:t>
            </a:r>
            <a:r>
              <a:rPr lang="en-US" altLang="zh-TW" sz="13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creates a platform for participants to network with leading experts worldwide. After </a:t>
            </a: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viewing</a:t>
            </a:r>
          </a:p>
          <a:p>
            <a:pPr>
              <a:lnSpc>
                <a:spcPts val="1500"/>
              </a:lnSpc>
            </a:pPr>
            <a:r>
              <a:rPr lang="en-US" altLang="zh-TW" sz="13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presentation</a:t>
            </a:r>
            <a:r>
              <a:rPr lang="en-US" altLang="zh-TW" sz="13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participants can go to the </a:t>
            </a:r>
            <a:r>
              <a:rPr lang="en-US" altLang="zh-TW" sz="13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 Room</a:t>
            </a:r>
            <a:r>
              <a:rPr lang="en-US" altLang="zh-TW" sz="13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below (click “  </a:t>
            </a:r>
            <a:r>
              <a:rPr lang="zh-TW" altLang="en-US" sz="13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zh-TW" sz="13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”) and interact with the </a:t>
            </a: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of each</a:t>
            </a:r>
          </a:p>
          <a:p>
            <a:pPr>
              <a:lnSpc>
                <a:spcPts val="1500"/>
              </a:lnSpc>
            </a:pPr>
            <a:r>
              <a:rPr lang="en-US" altLang="zh-TW" sz="13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zh-TW" sz="13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paper. </a:t>
            </a:r>
            <a:endParaRPr lang="en-US" altLang="zh-TW" sz="1300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lang="en-US" altLang="zh-TW" sz="10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en-US" altLang="zh-TW" sz="13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zh-TW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zh-TW" sz="1300" b="1" dirty="0">
                <a:latin typeface="Arial" panose="020B0604020202020204" pitchFamily="34" charset="0"/>
                <a:cs typeface="Arial" panose="020B0604020202020204" pitchFamily="34" charset="0"/>
              </a:rPr>
              <a:t>establish effective engagement, audience are suggested to post your questions on the </a:t>
            </a:r>
            <a:r>
              <a:rPr lang="en-US" altLang="zh-TW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chat</a:t>
            </a:r>
          </a:p>
          <a:p>
            <a:pPr>
              <a:lnSpc>
                <a:spcPts val="1500"/>
              </a:lnSpc>
            </a:pPr>
            <a:r>
              <a:rPr lang="en-US" altLang="zh-TW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room</a:t>
            </a:r>
            <a:r>
              <a:rPr lang="en-US" altLang="zh-TW" sz="13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zh-TW" sz="1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 18:00 (GMT+8) on the speech day</a:t>
            </a:r>
            <a:r>
              <a:rPr lang="en-US" altLang="zh-TW" sz="1300" b="1" dirty="0">
                <a:latin typeface="Arial" panose="020B0604020202020204" pitchFamily="34" charset="0"/>
                <a:cs typeface="Arial" panose="020B0604020202020204" pitchFamily="34" charset="0"/>
              </a:rPr>
              <a:t>. Authors/speakers are encouraged to reply to </a:t>
            </a:r>
            <a:r>
              <a:rPr lang="en-US" altLang="zh-TW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</a:p>
          <a:p>
            <a:pPr>
              <a:lnSpc>
                <a:spcPts val="1500"/>
              </a:lnSpc>
            </a:pPr>
            <a:r>
              <a:rPr lang="en-US" altLang="zh-TW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zh-TW" sz="1300" b="1" dirty="0">
                <a:latin typeface="Arial" panose="020B0604020202020204" pitchFamily="34" charset="0"/>
                <a:cs typeface="Arial" panose="020B0604020202020204" pitchFamily="34" charset="0"/>
              </a:rPr>
              <a:t>questions </a:t>
            </a:r>
            <a:r>
              <a:rPr lang="en-US" altLang="zh-TW" sz="1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 18:00 </a:t>
            </a:r>
            <a:r>
              <a:rPr lang="en-US" altLang="zh-TW" sz="1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(GMT+8)</a:t>
            </a:r>
            <a:r>
              <a:rPr lang="en-US" altLang="zh-TW" sz="1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the next day of your speech</a:t>
            </a:r>
            <a:r>
              <a:rPr lang="en-US" altLang="zh-TW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zh-TW" sz="1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TW" sz="13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490" y="1227017"/>
            <a:ext cx="171864" cy="21709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657" y="3294262"/>
            <a:ext cx="156119" cy="22442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9627" y="4130086"/>
            <a:ext cx="6733108" cy="99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226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47BD04A6-6A5D-3C4A-916F-B7DEA6FC8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922" y="124898"/>
            <a:ext cx="6788150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zh-TW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Chat Room : 4/18-4/30</a:t>
            </a:r>
          </a:p>
        </p:txBody>
      </p:sp>
      <p:grpSp>
        <p:nvGrpSpPr>
          <p:cNvPr id="13" name="群組 12"/>
          <p:cNvGrpSpPr/>
          <p:nvPr/>
        </p:nvGrpSpPr>
        <p:grpSpPr>
          <a:xfrm>
            <a:off x="393756" y="701161"/>
            <a:ext cx="4196772" cy="1954942"/>
            <a:chOff x="326784" y="637356"/>
            <a:chExt cx="4196772" cy="195494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26784" y="637356"/>
              <a:ext cx="4196772" cy="195494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46038" rIns="0" bIns="46038"/>
            <a:lstStyle>
              <a:lvl1pPr marL="292100" indent="-292100">
                <a:spcBef>
                  <a:spcPct val="34000"/>
                </a:spcBef>
                <a:buClr>
                  <a:schemeClr val="folHlink"/>
                </a:buClr>
                <a:buSzPct val="62000"/>
                <a:buFont typeface="Wingdings" panose="05000000000000000000" pitchFamily="2" charset="2"/>
                <a:buChar char="l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34000"/>
                </a:spcBef>
                <a:buClr>
                  <a:schemeClr val="folHlink"/>
                </a:buClr>
                <a:buChar char="–"/>
                <a:defRPr sz="2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085850" indent="-228600">
                <a:spcBef>
                  <a:spcPct val="34000"/>
                </a:spcBef>
                <a:buClr>
                  <a:schemeClr val="folHlink"/>
                </a:buClr>
                <a:buChar char="–"/>
                <a:defRPr sz="2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lnSpc>
                  <a:spcPts val="1600"/>
                </a:lnSpc>
                <a:spcBef>
                  <a:spcPts val="0"/>
                </a:spcBef>
                <a:buClr>
                  <a:srgbClr val="954F72"/>
                </a:buClr>
                <a:defRPr/>
              </a:pPr>
              <a:r>
                <a:rPr lang="en-US" altLang="zh-TW" sz="1200" dirty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Step 1 : </a:t>
              </a:r>
              <a:r>
                <a:rPr lang="en-US" altLang="zh-TW" sz="1200" b="0" dirty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Visit Program page of the conference website and </a:t>
              </a:r>
              <a:r>
                <a:rPr lang="en-US" altLang="zh-TW" sz="1200" b="0" dirty="0" smtClean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click </a:t>
              </a:r>
              <a:r>
                <a:rPr lang="en-US" altLang="zh-TW" sz="1200" b="0" dirty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“Chatroom” </a:t>
              </a:r>
              <a:r>
                <a:rPr lang="en-US" altLang="zh-TW" sz="1200" b="0" dirty="0" smtClean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button, or Scan </a:t>
              </a:r>
              <a:r>
                <a:rPr lang="en-US" altLang="zh-TW" sz="1200" b="0" dirty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the QR code on the </a:t>
              </a:r>
              <a:r>
                <a:rPr lang="en-US" altLang="zh-TW" sz="1200" b="0" dirty="0" smtClean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session board </a:t>
              </a:r>
              <a:r>
                <a:rPr lang="en-US" altLang="zh-TW" sz="1200" b="0" dirty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to access </a:t>
              </a:r>
              <a:r>
                <a:rPr lang="en-US" altLang="zh-TW" sz="1200" b="0" dirty="0" smtClean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the Chatroom.</a:t>
              </a:r>
              <a:endParaRPr lang="en-US" altLang="zh-TW" sz="1200" b="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endParaRPr>
            </a:p>
            <a:p>
              <a:pPr eaLnBrk="1" fontAlgn="auto" hangingPunct="1">
                <a:lnSpc>
                  <a:spcPts val="1600"/>
                </a:lnSpc>
                <a:spcBef>
                  <a:spcPts val="0"/>
                </a:spcBef>
                <a:buClr>
                  <a:srgbClr val="954F72"/>
                </a:buClr>
                <a:defRPr/>
              </a:pPr>
              <a:r>
                <a:rPr lang="en-US" altLang="zh-TW" sz="1200" dirty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Step 2 : </a:t>
              </a:r>
              <a:r>
                <a:rPr lang="en-US" altLang="zh-TW" sz="1200" b="0" dirty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Login with your email and registration number.</a:t>
              </a:r>
            </a:p>
            <a:p>
              <a:pPr eaLnBrk="1" fontAlgn="auto" hangingPunct="1">
                <a:lnSpc>
                  <a:spcPts val="1600"/>
                </a:lnSpc>
                <a:spcBef>
                  <a:spcPts val="0"/>
                </a:spcBef>
                <a:buClr>
                  <a:srgbClr val="954F72"/>
                </a:buClr>
                <a:defRPr/>
              </a:pPr>
              <a:r>
                <a:rPr lang="en-US" altLang="zh-TW" sz="1200" dirty="0" smtClean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Step </a:t>
              </a:r>
              <a:r>
                <a:rPr lang="en-US" altLang="zh-TW" sz="1200" dirty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3 : </a:t>
              </a:r>
              <a:r>
                <a:rPr lang="en-US" altLang="zh-TW" sz="1200" b="0" dirty="0" smtClean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Click       to enter the</a:t>
              </a:r>
              <a:r>
                <a:rPr lang="en-US" altLang="zh-TW" sz="1200" b="0" dirty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 Chatroom or reach out to speakers via email</a:t>
              </a:r>
              <a:r>
                <a:rPr lang="en-US" altLang="zh-TW" sz="1200" dirty="0">
                  <a:solidFill>
                    <a:schemeClr val="accent5">
                      <a:lumMod val="75000"/>
                    </a:schemeClr>
                  </a:solidFill>
                  <a:cs typeface="Arial" panose="020B0604020202020204" pitchFamily="34" charset="0"/>
                </a:rPr>
                <a:t>. </a:t>
              </a:r>
            </a:p>
          </p:txBody>
        </p:sp>
        <p:pic>
          <p:nvPicPr>
            <p:cNvPr id="6" name="圖片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5818"/>
            <a:stretch>
              <a:fillRect/>
            </a:stretch>
          </p:blipFill>
          <p:spPr bwMode="auto">
            <a:xfrm>
              <a:off x="1607239" y="1466518"/>
              <a:ext cx="208852" cy="296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171" y="685800"/>
            <a:ext cx="3737450" cy="206129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171" y="891929"/>
            <a:ext cx="3431052" cy="196215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639" y="1634879"/>
            <a:ext cx="695325" cy="476250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47" y="2798427"/>
            <a:ext cx="8081775" cy="2295364"/>
          </a:xfrm>
          <a:prstGeom prst="rect">
            <a:avLst/>
          </a:prstGeom>
        </p:spPr>
      </p:pic>
      <p:sp>
        <p:nvSpPr>
          <p:cNvPr id="11" name="向下箭號 10"/>
          <p:cNvSpPr/>
          <p:nvPr/>
        </p:nvSpPr>
        <p:spPr bwMode="auto">
          <a:xfrm rot="18341185">
            <a:off x="7277303" y="2561783"/>
            <a:ext cx="320712" cy="39476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矩形 11"/>
          <p:cNvSpPr/>
          <p:nvPr/>
        </p:nvSpPr>
        <p:spPr bwMode="auto">
          <a:xfrm>
            <a:off x="7590985" y="2841400"/>
            <a:ext cx="584114" cy="206965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1986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47BD04A6-6A5D-3C4A-916F-B7DEA6FC8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45" y="109537"/>
            <a:ext cx="8530351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zh-TW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 Sessions(Joint Session Only) : 4/19-4/21</a:t>
            </a: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171" y="685800"/>
            <a:ext cx="3737450" cy="206129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171" y="891929"/>
            <a:ext cx="3431052" cy="196215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639" y="1634879"/>
            <a:ext cx="695325" cy="476250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48" y="2798427"/>
            <a:ext cx="8081775" cy="2295364"/>
          </a:xfrm>
          <a:prstGeom prst="rect">
            <a:avLst/>
          </a:prstGeom>
        </p:spPr>
      </p:pic>
      <p:sp>
        <p:nvSpPr>
          <p:cNvPr id="11" name="向下箭號 10"/>
          <p:cNvSpPr/>
          <p:nvPr/>
        </p:nvSpPr>
        <p:spPr bwMode="auto">
          <a:xfrm rot="18341185">
            <a:off x="7277303" y="2561783"/>
            <a:ext cx="320712" cy="39476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矩形 11"/>
          <p:cNvSpPr/>
          <p:nvPr/>
        </p:nvSpPr>
        <p:spPr bwMode="auto">
          <a:xfrm>
            <a:off x="7590985" y="2841400"/>
            <a:ext cx="584114" cy="206965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64717" y="758409"/>
            <a:ext cx="4383383" cy="31877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46038" rIns="0" bIns="46038"/>
          <a:lstStyle>
            <a:lvl1pPr marL="292100" indent="-292100">
              <a:spcBef>
                <a:spcPct val="34000"/>
              </a:spcBef>
              <a:buClr>
                <a:schemeClr val="folHlink"/>
              </a:buClr>
              <a:buSzPct val="62000"/>
              <a:buFont typeface="Wingdings" panose="05000000000000000000" pitchFamily="2" charset="2"/>
              <a:buChar char="l"/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4000"/>
              </a:spcBef>
              <a:buClr>
                <a:schemeClr val="folHlink"/>
              </a:buClr>
              <a:buChar char="–"/>
              <a:defRPr sz="2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085850" indent="-228600">
              <a:spcBef>
                <a:spcPct val="34000"/>
              </a:spcBef>
              <a:buClr>
                <a:schemeClr val="folHlink"/>
              </a:buClr>
              <a:buChar char="–"/>
              <a:defRPr sz="2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lnSpc>
                <a:spcPts val="1600"/>
              </a:lnSpc>
              <a:spcBef>
                <a:spcPts val="0"/>
              </a:spcBef>
              <a:buClr>
                <a:srgbClr val="954F72"/>
              </a:buClr>
              <a:defRPr/>
            </a:pPr>
            <a:r>
              <a:rPr lang="en-US" altLang="zh-TW" sz="12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Step 1 : </a:t>
            </a:r>
            <a:r>
              <a:rPr lang="en-US" altLang="zh-TW" sz="1200" b="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Visit Program page of the conference website </a:t>
            </a:r>
            <a:r>
              <a:rPr lang="en-US" altLang="zh-TW" sz="1200" b="0" dirty="0" smtClean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and   </a:t>
            </a:r>
          </a:p>
          <a:p>
            <a:pPr marL="0" indent="0" eaLnBrk="1" fontAlgn="auto" hangingPunct="1">
              <a:lnSpc>
                <a:spcPts val="1600"/>
              </a:lnSpc>
              <a:spcBef>
                <a:spcPts val="0"/>
              </a:spcBef>
              <a:buClr>
                <a:srgbClr val="954F72"/>
              </a:buClr>
              <a:buFont typeface="Wingdings" panose="05000000000000000000" pitchFamily="2" charset="2"/>
              <a:buNone/>
              <a:defRPr/>
            </a:pPr>
            <a:r>
              <a:rPr lang="en-US" altLang="zh-TW" sz="1200" b="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altLang="zh-TW" sz="1200" b="0" dirty="0" smtClean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click </a:t>
            </a:r>
            <a:r>
              <a:rPr lang="en-US" altLang="zh-TW" sz="1200" b="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“Chatroom” </a:t>
            </a:r>
            <a:r>
              <a:rPr lang="en-US" altLang="zh-TW" sz="1200" b="0" dirty="0" smtClean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button, or Scan </a:t>
            </a:r>
            <a:r>
              <a:rPr lang="en-US" altLang="zh-TW" sz="1200" b="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the QR code on </a:t>
            </a:r>
            <a:r>
              <a:rPr lang="en-US" altLang="zh-TW" sz="1200" b="0" dirty="0" smtClean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the</a:t>
            </a:r>
          </a:p>
          <a:p>
            <a:pPr marL="0" indent="0" eaLnBrk="1" fontAlgn="auto" hangingPunct="1">
              <a:lnSpc>
                <a:spcPts val="1600"/>
              </a:lnSpc>
              <a:spcBef>
                <a:spcPts val="0"/>
              </a:spcBef>
              <a:buClr>
                <a:srgbClr val="954F72"/>
              </a:buClr>
              <a:buFont typeface="Wingdings" panose="05000000000000000000" pitchFamily="2" charset="2"/>
              <a:buNone/>
              <a:defRPr/>
            </a:pPr>
            <a:r>
              <a:rPr lang="en-US" altLang="zh-TW" sz="1200" b="0" dirty="0" smtClean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session </a:t>
            </a:r>
            <a:r>
              <a:rPr lang="en-US" altLang="zh-TW" sz="1200" b="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board to access </a:t>
            </a:r>
            <a:r>
              <a:rPr lang="en-US" altLang="zh-TW" sz="1200" b="0" dirty="0" smtClean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the Chatroom.</a:t>
            </a:r>
            <a:endParaRPr lang="en-US" altLang="zh-TW" sz="1200" b="0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eaLnBrk="1" fontAlgn="auto" hangingPunct="1">
              <a:lnSpc>
                <a:spcPts val="1600"/>
              </a:lnSpc>
              <a:spcBef>
                <a:spcPts val="0"/>
              </a:spcBef>
              <a:buClr>
                <a:srgbClr val="954F72"/>
              </a:buClr>
              <a:defRPr/>
            </a:pPr>
            <a:r>
              <a:rPr lang="en-US" altLang="zh-TW" sz="12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Step 2 : </a:t>
            </a:r>
            <a:r>
              <a:rPr lang="en-US" altLang="zh-TW" sz="1200" b="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Login with your email and registration number.</a:t>
            </a:r>
          </a:p>
          <a:p>
            <a:pPr eaLnBrk="1" fontAlgn="auto" hangingPunct="1">
              <a:lnSpc>
                <a:spcPts val="1600"/>
              </a:lnSpc>
              <a:spcBef>
                <a:spcPts val="0"/>
              </a:spcBef>
              <a:buClr>
                <a:srgbClr val="954F72"/>
              </a:buClr>
              <a:defRPr/>
            </a:pPr>
            <a:r>
              <a:rPr lang="en-US" altLang="zh-TW" sz="1200" dirty="0" smtClean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Step </a:t>
            </a:r>
            <a:r>
              <a:rPr lang="en-US" altLang="zh-TW" sz="12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3 : </a:t>
            </a:r>
            <a:r>
              <a:rPr lang="en-US" altLang="zh-TW" sz="1200" b="0" dirty="0" smtClean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Click       button, you can watch </a:t>
            </a:r>
            <a:r>
              <a:rPr lang="en-US" altLang="zh-TW" sz="1200" b="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Live </a:t>
            </a:r>
            <a:r>
              <a:rPr lang="en-US" altLang="zh-TW" sz="1200" b="0" dirty="0" smtClean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Sessions.</a:t>
            </a:r>
            <a:endParaRPr lang="en-US" altLang="zh-TW" sz="1200" b="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anose="020B0604020202020204" pitchFamily="34" charset="0"/>
            </a:endParaRPr>
          </a:p>
        </p:txBody>
      </p:sp>
      <p:pic>
        <p:nvPicPr>
          <p:cNvPr id="14" name="圖片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337" y="1619653"/>
            <a:ext cx="244497" cy="31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矩形 14"/>
          <p:cNvSpPr/>
          <p:nvPr/>
        </p:nvSpPr>
        <p:spPr bwMode="auto">
          <a:xfrm>
            <a:off x="3397607" y="3137641"/>
            <a:ext cx="387350" cy="41701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6" name="向下箭號 15"/>
          <p:cNvSpPr/>
          <p:nvPr/>
        </p:nvSpPr>
        <p:spPr bwMode="auto">
          <a:xfrm rot="1908793">
            <a:off x="3752739" y="2655602"/>
            <a:ext cx="370833" cy="45846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3831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389</Words>
  <Application>Microsoft Office PowerPoint</Application>
  <PresentationFormat>如螢幕大小 (16:9)</PresentationFormat>
  <Paragraphs>40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Arial</vt:lpstr>
      <vt:lpstr>Calibri</vt:lpstr>
      <vt:lpstr>Wingdings</vt:lpstr>
      <vt:lpstr>Office 佈景主題</vt:lpstr>
      <vt:lpstr>自訂設計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ablee</dc:creator>
  <cp:lastModifiedBy>黃琮芸</cp:lastModifiedBy>
  <cp:revision>16</cp:revision>
  <dcterms:created xsi:type="dcterms:W3CDTF">2021-07-12T07:48:51Z</dcterms:created>
  <dcterms:modified xsi:type="dcterms:W3CDTF">2022-02-24T08:04:45Z</dcterms:modified>
</cp:coreProperties>
</file>